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82" r:id="rId5"/>
    <p:sldId id="297" r:id="rId6"/>
    <p:sldId id="304" r:id="rId7"/>
    <p:sldId id="308" r:id="rId8"/>
    <p:sldId id="302" r:id="rId9"/>
    <p:sldId id="299" r:id="rId10"/>
    <p:sldId id="293" r:id="rId11"/>
    <p:sldId id="283" r:id="rId12"/>
    <p:sldId id="300" r:id="rId13"/>
    <p:sldId id="291" r:id="rId14"/>
    <p:sldId id="301" r:id="rId15"/>
    <p:sldId id="305" r:id="rId16"/>
    <p:sldId id="306" r:id="rId17"/>
    <p:sldId id="285" r:id="rId18"/>
    <p:sldId id="296" r:id="rId19"/>
    <p:sldId id="25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8" autoAdjust="0"/>
    <p:restoredTop sz="94574" autoAdjust="0"/>
  </p:normalViewPr>
  <p:slideViewPr>
    <p:cSldViewPr snapToGrid="0">
      <p:cViewPr varScale="1">
        <p:scale>
          <a:sx n="114" d="100"/>
          <a:sy n="114" d="100"/>
        </p:scale>
        <p:origin x="31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1" d="100"/>
          <a:sy n="91" d="100"/>
        </p:scale>
        <p:origin x="463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7/22/2019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3E3F6-9FDF-4BC2-AF5D-6EE8CE06E55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22.png>
</file>

<file path=ppt/media/image23.png>
</file>

<file path=ppt/media/image23.svg>
</file>

<file path=ppt/media/image24.png>
</file>

<file path=ppt/media/image25.svg>
</file>

<file path=ppt/media/image3.png>
</file>

<file path=ppt/media/image4.gif>
</file>

<file path=ppt/media/image5.gif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7/22/2019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que é autorizar e autenticar?</a:t>
            </a:r>
          </a:p>
        </p:txBody>
      </p:sp>
    </p:spTree>
    <p:extLst>
      <p:ext uri="{BB962C8B-B14F-4D97-AF65-F5344CB8AC3E}">
        <p14:creationId xmlns:p14="http://schemas.microsoft.com/office/powerpoint/2010/main" val="3461565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17260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3996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8349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53289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4757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030756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579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7C003B-3949-4CDC-9E97-15794129B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F8443E-0D06-4057-933B-C87E884C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‹nº›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#VSSUMMIT 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2019</a:t>
            </a:r>
            <a:endParaRPr lang="en-US" sz="1600" b="1" spc="-100" baseline="0" noProof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72" r:id="rId13"/>
    <p:sldLayoutId id="2147483666" r:id="rId14"/>
    <p:sldLayoutId id="2147483667" r:id="rId15"/>
    <p:sldLayoutId id="2147483668" r:id="rId16"/>
    <p:sldLayoutId id="2147483673" r:id="rId17"/>
    <p:sldLayoutId id="2147483675" r:id="rId18"/>
    <p:sldLayoutId id="2147483669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7" Type="http://schemas.openxmlformats.org/officeDocument/2006/relationships/hyperlink" Target="https://www.facebook.com/brunohbrito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brunobrito.net.br/" TargetMode="External"/><Relationship Id="rId5" Type="http://schemas.openxmlformats.org/officeDocument/2006/relationships/image" Target="../media/image25.sv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gif"/><Relationship Id="rId3" Type="http://schemas.openxmlformats.org/officeDocument/2006/relationships/hyperlink" Target="http://www.brunobrito.net.br/" TargetMode="External"/><Relationship Id="rId7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ithub.com/brunohbrito" TargetMode="External"/><Relationship Id="rId5" Type="http://schemas.openxmlformats.org/officeDocument/2006/relationships/hyperlink" Target="https://www.facebook.com/brunohbrito" TargetMode="External"/><Relationship Id="rId4" Type="http://schemas.openxmlformats.org/officeDocument/2006/relationships/hyperlink" Target="mailto:bhdebrito@gmail.com" TargetMode="External"/><Relationship Id="rId9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15387" y="0"/>
            <a:ext cx="4578082" cy="685800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422694" y="3941638"/>
            <a:ext cx="1662546" cy="225121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#VSSUMMIT 2019</a:t>
            </a:r>
            <a:endParaRPr lang="en-US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7137" y="4584835"/>
            <a:ext cx="6798250" cy="1674470"/>
          </a:xfrm>
        </p:spPr>
        <p:txBody>
          <a:bodyPr/>
          <a:lstStyle/>
          <a:p>
            <a:pPr algn="ctr"/>
            <a:r>
              <a:rPr lang="pt-BR" sz="4000" spc="0" dirty="0">
                <a:latin typeface="Gotham Medium" panose="02000603030000020004" pitchFamily="2" charset="0"/>
              </a:rPr>
              <a:t>Criando APIs Seguras com JWT &amp; </a:t>
            </a:r>
            <a:br>
              <a:rPr lang="pt-BR" sz="4000" spc="0" dirty="0">
                <a:latin typeface="Gotham Medium" panose="02000603030000020004" pitchFamily="2" charset="0"/>
              </a:rPr>
            </a:br>
            <a:r>
              <a:rPr lang="pt-BR" sz="4000" spc="0" dirty="0" err="1">
                <a:latin typeface="Gotham Medium" panose="02000603030000020004" pitchFamily="2" charset="0"/>
              </a:rPr>
              <a:t>Identity</a:t>
            </a:r>
            <a:r>
              <a:rPr lang="pt-BR" sz="4000" spc="0" dirty="0">
                <a:latin typeface="Gotham Medium" panose="02000603030000020004" pitchFamily="2" charset="0"/>
              </a:rPr>
              <a:t> Server v4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9649" y="504361"/>
            <a:ext cx="7017547" cy="1192038"/>
          </a:xfrm>
        </p:spPr>
        <p:txBody>
          <a:bodyPr/>
          <a:lstStyle/>
          <a:p>
            <a:r>
              <a:rPr lang="pt-BR" sz="3200" dirty="0" err="1">
                <a:latin typeface="+mj-lt"/>
              </a:rPr>
              <a:t>Identity</a:t>
            </a:r>
            <a:r>
              <a:rPr lang="pt-BR" sz="3200" dirty="0">
                <a:latin typeface="+mj-lt"/>
              </a:rPr>
              <a:t> Server v4</a:t>
            </a:r>
            <a:r>
              <a:rPr lang="en-US" sz="32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spc="300" dirty="0" err="1"/>
              <a:t>Oauth</a:t>
            </a:r>
            <a:r>
              <a:rPr lang="en-US" spc="300" dirty="0"/>
              <a:t> 2.0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9781" y="1343906"/>
            <a:ext cx="2930411" cy="3933645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/>
              <a:t>Roles </a:t>
            </a:r>
          </a:p>
          <a:p>
            <a:r>
              <a:rPr lang="en-US" dirty="0"/>
              <a:t>Resource owner</a:t>
            </a:r>
          </a:p>
          <a:p>
            <a:r>
              <a:rPr lang="en-US" dirty="0"/>
              <a:t>Resource Server</a:t>
            </a:r>
          </a:p>
          <a:p>
            <a:r>
              <a:rPr lang="en-US" dirty="0"/>
              <a:t>Client</a:t>
            </a:r>
          </a:p>
          <a:p>
            <a:r>
              <a:rPr lang="en-US" dirty="0"/>
              <a:t>Auth Server (IdentityServer4) </a:t>
            </a:r>
          </a:p>
          <a:p>
            <a:endParaRPr lang="en-US" dirty="0"/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8E3D4B9-3B79-3A44-BAC1-8FEE23274B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62219" y="1344803"/>
            <a:ext cx="3733474" cy="393364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C62F9D-79B2-454A-89E3-C9C2D4B8901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556" y="1894239"/>
            <a:ext cx="3736800" cy="3936515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6721937-DD53-4E0B-B117-37CE678293E9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93981" y="900000"/>
            <a:ext cx="4822075" cy="727550"/>
          </a:xfrm>
        </p:spPr>
        <p:txBody>
          <a:bodyPr/>
          <a:lstStyle/>
          <a:p>
            <a:r>
              <a:rPr lang="en-US" dirty="0"/>
              <a:t>Framework de </a:t>
            </a:r>
            <a:r>
              <a:rPr lang="en-US" dirty="0" err="1"/>
              <a:t>autorização</a:t>
            </a:r>
            <a:r>
              <a:rPr lang="en-US" dirty="0"/>
              <a:t>. </a:t>
            </a:r>
            <a:r>
              <a:rPr lang="en-US" sz="1100" dirty="0"/>
              <a:t>(RFC 6749)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70B66F-E31B-45FF-8A29-4F79310288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7773"/>
            <a:ext cx="4514240" cy="373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FD2557B-D807-4E7C-BDE1-19B310856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OPenID</a:t>
            </a:r>
            <a:r>
              <a:rPr lang="en-US" dirty="0"/>
              <a:t> connect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A1485F4-FB14-426D-AD69-23D23898E16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Protocolo de Autenticação.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2EDD9D-D6B3-4B04-9CDF-F8689A9B12A9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1E5016-383D-498E-A6B0-1F7369130095}"/>
              </a:ext>
            </a:extLst>
          </p:cNvPr>
          <p:cNvSpPr txBox="1"/>
          <p:nvPr/>
        </p:nvSpPr>
        <p:spPr>
          <a:xfrm>
            <a:off x="431801" y="1811867"/>
            <a:ext cx="3987799" cy="1477328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+mn-lt"/>
              </a:rPr>
              <a:t>Autentique-se uma única vez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+mn-lt"/>
              </a:rPr>
              <a:t>Usa JWT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+mn-lt"/>
              </a:rPr>
              <a:t>Está no topo do OAuth2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D4E598F-4F79-4128-8F0E-51C42675E904}"/>
              </a:ext>
            </a:extLst>
          </p:cNvPr>
          <p:cNvSpPr txBox="1"/>
          <p:nvPr/>
        </p:nvSpPr>
        <p:spPr>
          <a:xfrm>
            <a:off x="5359401" y="1811867"/>
            <a:ext cx="3987799" cy="1477328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+mn-lt"/>
              </a:rPr>
              <a:t>Access Token</a:t>
            </a:r>
            <a:br>
              <a:rPr lang="pt-BR" dirty="0">
                <a:latin typeface="+mn-lt"/>
              </a:rPr>
            </a:br>
            <a:endParaRPr lang="pt-BR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+mn-lt"/>
              </a:rPr>
              <a:t>ID Token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>
                <a:latin typeface="+mn-lt"/>
              </a:rPr>
              <a:t>Claims</a:t>
            </a:r>
            <a:endParaRPr lang="pt-BR" dirty="0">
              <a:latin typeface="+mn-lt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26F26D1-5AAA-4A1F-B8FE-51410111DC83}"/>
              </a:ext>
            </a:extLst>
          </p:cNvPr>
          <p:cNvGrpSpPr/>
          <p:nvPr/>
        </p:nvGrpSpPr>
        <p:grpSpPr>
          <a:xfrm>
            <a:off x="431801" y="3289195"/>
            <a:ext cx="3987799" cy="3272472"/>
            <a:chOff x="431801" y="3289195"/>
            <a:chExt cx="3987799" cy="3272472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466B890-49FA-4F8A-AA2F-78E8F28B016C}"/>
                </a:ext>
              </a:extLst>
            </p:cNvPr>
            <p:cNvSpPr/>
            <p:nvPr/>
          </p:nvSpPr>
          <p:spPr>
            <a:xfrm>
              <a:off x="431801" y="3289195"/>
              <a:ext cx="3987799" cy="32724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43E9FC6-DC1B-46AF-A3F2-13181B8E90F9}"/>
                </a:ext>
              </a:extLst>
            </p:cNvPr>
            <p:cNvGrpSpPr/>
            <p:nvPr/>
          </p:nvGrpSpPr>
          <p:grpSpPr>
            <a:xfrm>
              <a:off x="812802" y="3648078"/>
              <a:ext cx="3225800" cy="2540950"/>
              <a:chOff x="330200" y="3795847"/>
              <a:chExt cx="3225800" cy="2540950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D79DF571-8B02-44BA-A23A-73DF99500CFD}"/>
                  </a:ext>
                </a:extLst>
              </p:cNvPr>
              <p:cNvSpPr/>
              <p:nvPr/>
            </p:nvSpPr>
            <p:spPr>
              <a:xfrm>
                <a:off x="330200" y="3795847"/>
                <a:ext cx="3225800" cy="2540950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D6C65F98-41BF-4A10-94C9-F4E2CA9F85D5}"/>
                  </a:ext>
                </a:extLst>
              </p:cNvPr>
              <p:cNvSpPr/>
              <p:nvPr/>
            </p:nvSpPr>
            <p:spPr>
              <a:xfrm>
                <a:off x="550334" y="4182533"/>
                <a:ext cx="2768600" cy="601133"/>
              </a:xfrm>
              <a:prstGeom prst="roundRect">
                <a:avLst/>
              </a:prstGeom>
              <a:solidFill>
                <a:srgbClr val="009900"/>
              </a:solidFill>
              <a:ln/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/>
                  <a:t>OpenId Connect</a:t>
                </a:r>
              </a:p>
            </p:txBody>
          </p:sp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A5BABEFF-6DFB-42C2-9327-C98DDFFA70C8}"/>
                  </a:ext>
                </a:extLst>
              </p:cNvPr>
              <p:cNvSpPr/>
              <p:nvPr/>
            </p:nvSpPr>
            <p:spPr>
              <a:xfrm>
                <a:off x="550334" y="4936065"/>
                <a:ext cx="1269999" cy="1066801"/>
              </a:xfrm>
              <a:prstGeom prst="roundRect">
                <a:avLst/>
              </a:prstGeom>
              <a:ln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/>
                  <a:t>OAuth2</a:t>
                </a:r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7121EA5B-AA75-4677-B25E-1D93B1D21E68}"/>
                  </a:ext>
                </a:extLst>
              </p:cNvPr>
              <p:cNvSpPr/>
              <p:nvPr/>
            </p:nvSpPr>
            <p:spPr>
              <a:xfrm>
                <a:off x="2048935" y="4936066"/>
                <a:ext cx="1269999" cy="1066801"/>
              </a:xfrm>
              <a:prstGeom prst="roundRect">
                <a:avLst/>
              </a:prstGeom>
              <a:ln/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/>
                  <a:t>JOSE</a:t>
                </a:r>
              </a:p>
              <a:p>
                <a:pPr algn="ctr"/>
                <a:r>
                  <a:rPr lang="pt-BR" dirty="0"/>
                  <a:t>+</a:t>
                </a:r>
              </a:p>
              <a:p>
                <a:pPr algn="ctr"/>
                <a:r>
                  <a:rPr lang="pt-BR" dirty="0"/>
                  <a:t>JWT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20497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6AE5B2CF-06DF-409C-BDA8-F163E2674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pc="300" dirty="0"/>
              <a:t>JWT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FFDE86-0A49-4C07-8072-D508F1C4675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7F36ADD8-3B68-40F1-829A-E36E118922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457767"/>
            <a:ext cx="4435831" cy="1971233"/>
          </a:xfrm>
        </p:spPr>
        <p:txBody>
          <a:bodyPr/>
          <a:lstStyle/>
          <a:p>
            <a:r>
              <a:rPr lang="pt-BR" dirty="0"/>
              <a:t>URL Safe</a:t>
            </a:r>
          </a:p>
          <a:p>
            <a:r>
              <a:rPr lang="pt-BR" dirty="0"/>
              <a:t>Compacto</a:t>
            </a:r>
          </a:p>
          <a:p>
            <a:r>
              <a:rPr lang="pt-BR" dirty="0"/>
              <a:t>Seguro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F5C23D13-2DD5-4CF2-B12A-E1C84C345F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262" y="3126756"/>
            <a:ext cx="4435475" cy="2188810"/>
          </a:xfrm>
        </p:spPr>
      </p:pic>
      <p:sp>
        <p:nvSpPr>
          <p:cNvPr id="16" name="AutoShape 2" descr="https://cdn-images-1.medium.com/max/1600/1*irEa-OWoGuI5oUIaF2YIxw.png">
            <a:extLst>
              <a:ext uri="{FF2B5EF4-FFF2-40B4-BE49-F238E27FC236}">
                <a16:creationId xmlns:a16="http://schemas.microsoft.com/office/drawing/2014/main" id="{17205871-292D-4187-B4FE-BF534B2FBE6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3396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7F84382-3E93-4E03-9846-0AEE0543E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pc="300" dirty="0"/>
              <a:t>JWT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3E65B7-7B7B-4AA4-B4C0-1D20FAA7EE8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13</a:t>
            </a:fld>
            <a:endParaRPr lang="en-US" noProof="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C1D3603-4224-49A0-9DCF-EF07E80CC3E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31999" y="1046376"/>
            <a:ext cx="5617613" cy="406481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42DA6B-05FC-4DC4-898B-396727C363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42389" y="1046376"/>
            <a:ext cx="3487611" cy="4064815"/>
          </a:xfrm>
        </p:spPr>
        <p:txBody>
          <a:bodyPr/>
          <a:lstStyle/>
          <a:p>
            <a:r>
              <a:rPr lang="pt-BR" dirty="0"/>
              <a:t>JOSE </a:t>
            </a:r>
            <a:r>
              <a:rPr lang="pt-BR" sz="1200" dirty="0"/>
              <a:t>(</a:t>
            </a:r>
            <a:r>
              <a:rPr lang="en-US" sz="1200" i="1" dirty="0" err="1"/>
              <a:t>Javascript</a:t>
            </a:r>
            <a:r>
              <a:rPr lang="en-US" sz="1200" i="1" dirty="0"/>
              <a:t> Object Signing and Encryption)</a:t>
            </a:r>
            <a:endParaRPr lang="pt-BR" dirty="0"/>
          </a:p>
          <a:p>
            <a:r>
              <a:rPr lang="pt-BR" dirty="0"/>
              <a:t>JWT</a:t>
            </a:r>
          </a:p>
          <a:p>
            <a:pPr lvl="1"/>
            <a:r>
              <a:rPr lang="pt-BR" dirty="0"/>
              <a:t>JWS </a:t>
            </a:r>
            <a:r>
              <a:rPr lang="pt-BR" sz="1200" dirty="0"/>
              <a:t>(JSON Web </a:t>
            </a:r>
            <a:r>
              <a:rPr lang="pt-BR" sz="1200" dirty="0" err="1"/>
              <a:t>Signature</a:t>
            </a:r>
            <a:r>
              <a:rPr lang="pt-BR" sz="1200" dirty="0"/>
              <a:t>)</a:t>
            </a:r>
            <a:endParaRPr lang="pt-BR" dirty="0"/>
          </a:p>
          <a:p>
            <a:pPr lvl="1"/>
            <a:r>
              <a:rPr lang="pt-BR" dirty="0"/>
              <a:t>JWE </a:t>
            </a:r>
            <a:r>
              <a:rPr lang="pt-BR" sz="1200" dirty="0"/>
              <a:t>(JSON Web </a:t>
            </a:r>
            <a:r>
              <a:rPr lang="pt-BR" sz="1200" dirty="0" err="1"/>
              <a:t>Encryption</a:t>
            </a:r>
            <a:r>
              <a:rPr lang="pt-BR" sz="1200" dirty="0"/>
              <a:t>)</a:t>
            </a:r>
            <a:endParaRPr lang="pt-BR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CEE03FE-A85C-4F6C-93BD-E4DF063C4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262" y="2580755"/>
            <a:ext cx="3323864" cy="286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07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1737DA0F-B2C4-4840-AACC-FCCC344DDFE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52474" y="787658"/>
            <a:ext cx="7673446" cy="5106887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5445" y="1625299"/>
            <a:ext cx="3499153" cy="3243034"/>
          </a:xfrm>
        </p:spPr>
        <p:txBody>
          <a:bodyPr anchor="ctr"/>
          <a:lstStyle/>
          <a:p>
            <a:r>
              <a:rPr lang="en-US" sz="4000" dirty="0">
                <a:latin typeface="+mj-lt"/>
              </a:rPr>
              <a:t>SHOW!</a:t>
            </a:r>
          </a:p>
          <a:p>
            <a:r>
              <a:rPr lang="en-US" sz="4000" dirty="0">
                <a:latin typeface="+mj-lt"/>
              </a:rPr>
              <a:t>ME THE 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065116C4-2A26-42B6-837C-2C0840042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Obrigado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Bruno Brito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bhdebrito@gmail.com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>
                <a:hlinkClick r:id="rId6"/>
              </a:rPr>
              <a:t>https://www.brunobrito.net.br/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914188" y="6402388"/>
            <a:ext cx="277812" cy="273050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86388-B5D1-491C-9991-78EFF4DAF3B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62268" y="4150118"/>
            <a:ext cx="3843732" cy="238016"/>
          </a:xfrm>
        </p:spPr>
        <p:txBody>
          <a:bodyPr/>
          <a:lstStyle/>
          <a:p>
            <a:r>
              <a:rPr lang="en-US" dirty="0">
                <a:hlinkClick r:id="rId7"/>
              </a:rPr>
              <a:t>https://www.facebook.com/brunohbrito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300" dirty="0"/>
              <a:t>JWE </a:t>
            </a:r>
            <a:r>
              <a:rPr lang="en-US" spc="300" dirty="0" err="1"/>
              <a:t>Exemplo</a:t>
            </a:r>
            <a:endParaRPr lang="en-US" spc="3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B25295-DBAA-4D82-8834-8809C30CB304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9BF82C-1AC8-44EB-B9B5-7F1A1EB20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0" y="1137709"/>
            <a:ext cx="6229350" cy="1771650"/>
          </a:xfrm>
          <a:prstGeom prst="rect">
            <a:avLst/>
          </a:prstGeom>
        </p:spPr>
      </p:pic>
      <p:sp>
        <p:nvSpPr>
          <p:cNvPr id="5" name="AutoShape 2" descr="https://cdn-images-1.medium.com/max/1600/1*-qEUNh7EYxBbnnt0Xk997g.png">
            <a:extLst>
              <a:ext uri="{FF2B5EF4-FFF2-40B4-BE49-F238E27FC236}">
                <a16:creationId xmlns:a16="http://schemas.microsoft.com/office/drawing/2014/main" id="{C840F88C-5ADE-49BA-AF54-2006246931D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941A84-EA4C-4096-B31E-EB20B1DECD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3133725"/>
            <a:ext cx="6858000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86080" y="0"/>
            <a:ext cx="4105920" cy="615888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1355" y="469127"/>
            <a:ext cx="6918604" cy="1120736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pt-BR" spc="300" dirty="0">
                <a:solidFill>
                  <a:schemeClr val="bg1"/>
                </a:solidFill>
                <a:latin typeface="+mj-lt"/>
              </a:rPr>
              <a:t>Prazer</a:t>
            </a:r>
            <a:r>
              <a:rPr lang="en-US" spc="0" dirty="0">
                <a:solidFill>
                  <a:schemeClr val="bg1"/>
                </a:solidFill>
                <a:latin typeface="+mj-lt"/>
              </a:rPr>
              <a:t>, Bruno Brito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08629" y="1949358"/>
            <a:ext cx="4625451" cy="2260164"/>
          </a:xfrm>
          <a:noFill/>
          <a:ln w="1270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anchor="t"/>
          <a:lstStyle/>
          <a:p>
            <a:pPr algn="l"/>
            <a:r>
              <a:rPr lang="en-US" dirty="0"/>
              <a:t>#dev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Pai do João e </a:t>
            </a:r>
            <a:r>
              <a:rPr lang="pt-BR" dirty="0"/>
              <a:t>futuro</a:t>
            </a:r>
            <a:r>
              <a:rPr lang="en-US" dirty="0"/>
              <a:t> </a:t>
            </a:r>
            <a:r>
              <a:rPr lang="en-US" dirty="0" err="1"/>
              <a:t>pai</a:t>
            </a:r>
            <a:r>
              <a:rPr lang="en-US" dirty="0"/>
              <a:t> de </a:t>
            </a:r>
            <a:r>
              <a:rPr lang="en-US" dirty="0" err="1"/>
              <a:t>gêmeos</a:t>
            </a:r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 err="1"/>
              <a:t>Criador</a:t>
            </a:r>
            <a:r>
              <a:rPr lang="en-US" dirty="0"/>
              <a:t> do JP Project (Ferramentas de </a:t>
            </a:r>
            <a:r>
              <a:rPr lang="en-US" dirty="0" err="1"/>
              <a:t>administração</a:t>
            </a:r>
            <a:r>
              <a:rPr lang="en-US" dirty="0"/>
              <a:t> do IdentityServer4)</a:t>
            </a:r>
          </a:p>
          <a:p>
            <a:pPr algn="l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80657" y="4331637"/>
            <a:ext cx="3817297" cy="182724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www.brunobrito.net.br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bhdebrito@gmail.com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5"/>
              </a:rPr>
              <a:t>facebook.com/</a:t>
            </a:r>
            <a:r>
              <a:rPr lang="en-US" dirty="0" err="1">
                <a:hlinkClick r:id="rId5"/>
              </a:rPr>
              <a:t>brunohbrito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6"/>
              </a:rPr>
              <a:t>github.com/</a:t>
            </a:r>
            <a:r>
              <a:rPr lang="en-US" dirty="0" err="1">
                <a:hlinkClick r:id="rId6"/>
              </a:rPr>
              <a:t>brunohbrito</a:t>
            </a:r>
            <a:endParaRPr lang="en-US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9" name="Picture 2" descr="MCSA: Web Applications - Certified 2018">
            <a:extLst>
              <a:ext uri="{FF2B5EF4-FFF2-40B4-BE49-F238E27FC236}">
                <a16:creationId xmlns:a16="http://schemas.microsoft.com/office/drawing/2014/main" id="{83A7F9AF-888F-4742-81E1-5E7233B80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8222" y="5511997"/>
            <a:ext cx="905889" cy="905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Image result for mcts">
            <a:extLst>
              <a:ext uri="{FF2B5EF4-FFF2-40B4-BE49-F238E27FC236}">
                <a16:creationId xmlns:a16="http://schemas.microsoft.com/office/drawing/2014/main" id="{07F549DD-31FD-4EF0-A671-39B1ACC2C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7955" y="5511997"/>
            <a:ext cx="1216125" cy="905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m 6">
            <a:extLst>
              <a:ext uri="{FF2B5EF4-FFF2-40B4-BE49-F238E27FC236}">
                <a16:creationId xmlns:a16="http://schemas.microsoft.com/office/drawing/2014/main" id="{915FBD63-36F9-42F8-B589-1F88D41D140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78" y="5593466"/>
            <a:ext cx="17907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8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21C37E-B726-49C9-8EA3-627BB2CF053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3</a:t>
            </a:fld>
            <a:endParaRPr lang="en-US" noProof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7298C5-C605-438B-86B9-AD02AE92B3FC}"/>
              </a:ext>
            </a:extLst>
          </p:cNvPr>
          <p:cNvSpPr txBox="1"/>
          <p:nvPr/>
        </p:nvSpPr>
        <p:spPr>
          <a:xfrm>
            <a:off x="0" y="2351782"/>
            <a:ext cx="951771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As </a:t>
            </a:r>
            <a:r>
              <a:rPr lang="en-US" sz="3200" b="1" dirty="0" err="1"/>
              <a:t>aplicações</a:t>
            </a:r>
            <a:r>
              <a:rPr lang="en-US" sz="3200" b="1" dirty="0"/>
              <a:t> </a:t>
            </a:r>
            <a:r>
              <a:rPr lang="en-US" sz="3200" b="1" dirty="0" err="1"/>
              <a:t>estão</a:t>
            </a:r>
            <a:r>
              <a:rPr lang="en-US" sz="3200" b="1" dirty="0"/>
              <a:t> </a:t>
            </a:r>
            <a:r>
              <a:rPr lang="en-US" sz="3200" b="1" dirty="0" err="1"/>
              <a:t>cada</a:t>
            </a:r>
            <a:r>
              <a:rPr lang="en-US" sz="3200" b="1" dirty="0"/>
              <a:t> </a:t>
            </a:r>
            <a:r>
              <a:rPr lang="en-US" sz="3200" b="1" dirty="0" err="1"/>
              <a:t>vez</a:t>
            </a:r>
            <a:r>
              <a:rPr lang="en-US" sz="3200" b="1" dirty="0"/>
              <a:t> </a:t>
            </a:r>
            <a:r>
              <a:rPr lang="en-US" sz="3200" b="1" dirty="0" err="1"/>
              <a:t>mais</a:t>
            </a:r>
            <a:r>
              <a:rPr lang="en-US" sz="3200" b="1" dirty="0"/>
              <a:t> </a:t>
            </a:r>
            <a:r>
              <a:rPr lang="en-US" sz="3200" b="1" dirty="0" err="1">
                <a:solidFill>
                  <a:schemeClr val="accent4">
                    <a:lumMod val="75000"/>
                  </a:schemeClr>
                </a:solidFill>
              </a:rPr>
              <a:t>baseadas</a:t>
            </a: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75000"/>
                  </a:schemeClr>
                </a:solidFill>
              </a:rPr>
              <a:t>em</a:t>
            </a: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75000"/>
                  </a:schemeClr>
                </a:solidFill>
              </a:rPr>
              <a:t>serviços</a:t>
            </a: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890CE9-37CB-44DC-9A16-CF0DBC09A5B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684" y="0"/>
            <a:ext cx="2211316" cy="617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2222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1DF4FD-6587-466B-999F-F8855A004EC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8C3278-C94A-4FEE-874C-F0DB2FA15794}"/>
              </a:ext>
            </a:extLst>
          </p:cNvPr>
          <p:cNvSpPr/>
          <p:nvPr/>
        </p:nvSpPr>
        <p:spPr>
          <a:xfrm>
            <a:off x="161925" y="2351782"/>
            <a:ext cx="969645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E se </a:t>
            </a:r>
            <a:r>
              <a:rPr lang="en-US" sz="3200" b="1" dirty="0" err="1"/>
              <a:t>microsserviços</a:t>
            </a:r>
            <a:r>
              <a:rPr lang="en-US" sz="3200" b="1" dirty="0"/>
              <a:t> </a:t>
            </a:r>
            <a:r>
              <a:rPr lang="en-US" sz="3200" b="1" dirty="0" err="1"/>
              <a:t>tivesse</a:t>
            </a:r>
            <a:r>
              <a:rPr lang="en-US" sz="3200" b="1" dirty="0"/>
              <a:t> que </a:t>
            </a:r>
            <a:r>
              <a:rPr lang="en-US" sz="3200" b="1" dirty="0" err="1"/>
              <a:t>começar</a:t>
            </a:r>
            <a:r>
              <a:rPr lang="en-US" sz="3200" b="1" dirty="0"/>
              <a:t> a ser </a:t>
            </a:r>
            <a:r>
              <a:rPr lang="en-US" sz="3200" b="1" dirty="0" err="1">
                <a:solidFill>
                  <a:schemeClr val="accent4">
                    <a:lumMod val="75000"/>
                  </a:schemeClr>
                </a:solidFill>
              </a:rPr>
              <a:t>implementado</a:t>
            </a: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sz="3200" b="1" dirty="0" err="1">
                <a:solidFill>
                  <a:schemeClr val="accent4">
                    <a:lumMod val="75000"/>
                  </a:schemeClr>
                </a:solidFill>
              </a:rPr>
              <a:t>hoje</a:t>
            </a:r>
            <a:r>
              <a:rPr lang="en-US" sz="3200" b="1" dirty="0"/>
              <a:t>?</a:t>
            </a:r>
            <a:endParaRPr lang="en-US" sz="32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D3D834-9727-4597-B425-3AB46BF1C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647" y="0"/>
            <a:ext cx="2211353" cy="617696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3CDEBC7-74AA-4090-A297-4CEF0B1C99FD}"/>
              </a:ext>
            </a:extLst>
          </p:cNvPr>
          <p:cNvSpPr/>
          <p:nvPr/>
        </p:nvSpPr>
        <p:spPr>
          <a:xfrm>
            <a:off x="284197" y="3774182"/>
            <a:ext cx="96964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(</a:t>
            </a:r>
            <a:r>
              <a:rPr lang="en-US" sz="3200" b="1" dirty="0" err="1">
                <a:solidFill>
                  <a:schemeClr val="accent4">
                    <a:lumMod val="75000"/>
                  </a:schemeClr>
                </a:solidFill>
              </a:rPr>
              <a:t>espero</a:t>
            </a: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 que </a:t>
            </a:r>
            <a:r>
              <a:rPr lang="en-US" sz="3200" b="1" dirty="0" err="1">
                <a:solidFill>
                  <a:schemeClr val="accent4">
                    <a:lumMod val="75000"/>
                  </a:schemeClr>
                </a:solidFill>
              </a:rPr>
              <a:t>não</a:t>
            </a: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!)</a:t>
            </a:r>
          </a:p>
        </p:txBody>
      </p:sp>
    </p:spTree>
    <p:extLst>
      <p:ext uri="{BB962C8B-B14F-4D97-AF65-F5344CB8AC3E}">
        <p14:creationId xmlns:p14="http://schemas.microsoft.com/office/powerpoint/2010/main" val="22557730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3BCE26-8E47-4D61-870D-9DCC5162332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F720F3-64EE-4B94-9BC9-472E8E33E4A8}"/>
              </a:ext>
            </a:extLst>
          </p:cNvPr>
          <p:cNvSpPr txBox="1">
            <a:spLocks/>
          </p:cNvSpPr>
          <p:nvPr/>
        </p:nvSpPr>
        <p:spPr>
          <a:xfrm>
            <a:off x="0" y="229116"/>
            <a:ext cx="9525663" cy="92235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pc="0" dirty="0" err="1"/>
              <a:t>COMEçando</a:t>
            </a:r>
            <a:r>
              <a:rPr lang="en-US" spc="0" dirty="0"/>
              <a:t> do zero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2E4C95B8-0E09-47AB-9238-00B1720C7E44}"/>
              </a:ext>
            </a:extLst>
          </p:cNvPr>
          <p:cNvSpPr txBox="1">
            <a:spLocks/>
          </p:cNvSpPr>
          <p:nvPr/>
        </p:nvSpPr>
        <p:spPr>
          <a:xfrm>
            <a:off x="393981" y="1979802"/>
            <a:ext cx="8750019" cy="2898396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ajor"/>
        </p:style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Um novo </a:t>
            </a:r>
            <a:r>
              <a:rPr lang="en-US" sz="3200" dirty="0" err="1"/>
              <a:t>produto</a:t>
            </a:r>
            <a:r>
              <a:rPr lang="en-US" sz="3200" dirty="0"/>
              <a:t>?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 err="1"/>
              <a:t>Expôr</a:t>
            </a:r>
            <a:r>
              <a:rPr lang="en-US" sz="3200" dirty="0"/>
              <a:t> </a:t>
            </a:r>
            <a:r>
              <a:rPr lang="en-US" sz="3200" dirty="0" err="1"/>
              <a:t>uma</a:t>
            </a:r>
            <a:r>
              <a:rPr lang="en-US" sz="3200" dirty="0"/>
              <a:t> API para </a:t>
            </a:r>
            <a:r>
              <a:rPr lang="en-US" sz="3200" dirty="0" err="1"/>
              <a:t>os</a:t>
            </a:r>
            <a:r>
              <a:rPr lang="en-US" sz="3200" dirty="0"/>
              <a:t> </a:t>
            </a:r>
            <a:r>
              <a:rPr lang="en-US" sz="3200" dirty="0" err="1"/>
              <a:t>fornecedores</a:t>
            </a:r>
            <a:r>
              <a:rPr lang="en-US" sz="3200" dirty="0"/>
              <a:t> ?</a:t>
            </a:r>
            <a:br>
              <a:rPr lang="en-US" sz="3200" dirty="0"/>
            </a:br>
            <a:endParaRPr lang="en-US" sz="3200" dirty="0"/>
          </a:p>
          <a:p>
            <a:r>
              <a:rPr lang="en-US" sz="3200" dirty="0"/>
              <a:t>Uma </a:t>
            </a:r>
            <a:r>
              <a:rPr lang="en-US" sz="3200" dirty="0" err="1"/>
              <a:t>aplicação</a:t>
            </a:r>
            <a:r>
              <a:rPr lang="en-US" sz="3200" dirty="0"/>
              <a:t> android?</a:t>
            </a:r>
          </a:p>
          <a:p>
            <a:endParaRPr lang="en-US" sz="3200" dirty="0"/>
          </a:p>
          <a:p>
            <a:endParaRPr lang="en-US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91E96C-0001-4B7B-B742-E688E49C0FA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7012" y="0"/>
            <a:ext cx="2214988" cy="61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896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CE79E792-09A6-4FDB-88B7-E6887D39EA5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94" r="38094"/>
          <a:stretch>
            <a:fillRect/>
          </a:stretch>
        </p:blipFill>
        <p:spPr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47AD9CC-260F-4279-9768-DC0D1BF43A9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E89842B2-B7BC-452B-A133-1DDD3FD9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Problemas</a:t>
            </a:r>
            <a:endParaRPr lang="en-US" dirty="0"/>
          </a:p>
        </p:txBody>
      </p:sp>
      <p:sp>
        <p:nvSpPr>
          <p:cNvPr id="18" name="Subtitle 8">
            <a:extLst>
              <a:ext uri="{FF2B5EF4-FFF2-40B4-BE49-F238E27FC236}">
                <a16:creationId xmlns:a16="http://schemas.microsoft.com/office/drawing/2014/main" id="{1ABEA360-2CF8-49CE-B4EA-E62DFA0037CB}"/>
              </a:ext>
            </a:extLst>
          </p:cNvPr>
          <p:cNvSpPr txBox="1">
            <a:spLocks/>
          </p:cNvSpPr>
          <p:nvPr/>
        </p:nvSpPr>
        <p:spPr>
          <a:xfrm>
            <a:off x="4920520" y="3429000"/>
            <a:ext cx="5010911" cy="1192038"/>
          </a:xfrm>
          <a:prstGeom prst="rect">
            <a:avLst/>
          </a:prstGeom>
          <a:solidFill>
            <a:schemeClr val="tx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n-lt"/>
              </a:rPr>
              <a:t>Como </a:t>
            </a:r>
            <a:r>
              <a:rPr lang="en-US" dirty="0" err="1">
                <a:latin typeface="+mn-lt"/>
              </a:rPr>
              <a:t>autorizar</a:t>
            </a:r>
            <a:r>
              <a:rPr lang="en-US" dirty="0">
                <a:latin typeface="+mn-lt"/>
              </a:rPr>
              <a:t>?</a:t>
            </a:r>
          </a:p>
        </p:txBody>
      </p:sp>
      <p:sp>
        <p:nvSpPr>
          <p:cNvPr id="22" name="Subtitle 8">
            <a:extLst>
              <a:ext uri="{FF2B5EF4-FFF2-40B4-BE49-F238E27FC236}">
                <a16:creationId xmlns:a16="http://schemas.microsoft.com/office/drawing/2014/main" id="{F28D7DD8-DC69-4600-A730-DB200A5A8DE0}"/>
              </a:ext>
            </a:extLst>
          </p:cNvPr>
          <p:cNvSpPr txBox="1">
            <a:spLocks/>
          </p:cNvSpPr>
          <p:nvPr/>
        </p:nvSpPr>
        <p:spPr>
          <a:xfrm>
            <a:off x="7700" y="2236962"/>
            <a:ext cx="4912820" cy="1192038"/>
          </a:xfrm>
          <a:prstGeom prst="rect">
            <a:avLst/>
          </a:prstGeom>
          <a:solidFill>
            <a:schemeClr val="tx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n-lt"/>
              </a:rPr>
              <a:t>O que </a:t>
            </a:r>
            <a:r>
              <a:rPr lang="en-US" dirty="0" err="1">
                <a:latin typeface="+mn-lt"/>
              </a:rPr>
              <a:t>fazer</a:t>
            </a:r>
            <a:r>
              <a:rPr lang="en-US" dirty="0">
                <a:latin typeface="+mn-lt"/>
              </a:rPr>
              <a:t> para </a:t>
            </a:r>
            <a:r>
              <a:rPr lang="en-US" dirty="0" err="1">
                <a:latin typeface="+mn-lt"/>
              </a:rPr>
              <a:t>autenticar</a:t>
            </a:r>
            <a:r>
              <a:rPr lang="en-US" dirty="0">
                <a:latin typeface="+mn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494543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008" y="128780"/>
            <a:ext cx="9911201" cy="6547294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E067C8F-5267-7147-B398-AD99FAB410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3007" y="2178983"/>
            <a:ext cx="8224301" cy="713204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297" y="2178983"/>
            <a:ext cx="7575365" cy="713204"/>
          </a:xfrm>
        </p:spPr>
        <p:txBody>
          <a:bodyPr/>
          <a:lstStyle/>
          <a:p>
            <a:r>
              <a:rPr lang="en-US" sz="4400" spc="300" dirty="0"/>
              <a:t>IdentityServer4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08" y="2892187"/>
            <a:ext cx="7055459" cy="536813"/>
          </a:xfr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Um framework OAuth2 &amp;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+mn-lt"/>
              </a:rPr>
              <a:t>OpenId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 Connect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65" y="234000"/>
            <a:ext cx="5741811" cy="432000"/>
          </a:xfrm>
        </p:spPr>
        <p:txBody>
          <a:bodyPr/>
          <a:lstStyle/>
          <a:p>
            <a:r>
              <a:rPr lang="en-US" spc="300" dirty="0"/>
              <a:t>IdentityServer4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93981" y="900000"/>
            <a:ext cx="4498999" cy="727550"/>
          </a:xfrm>
        </p:spPr>
        <p:txBody>
          <a:bodyPr/>
          <a:lstStyle/>
          <a:p>
            <a:r>
              <a:rPr lang="en-US" dirty="0"/>
              <a:t>É um </a:t>
            </a:r>
            <a:r>
              <a:rPr lang="en-US" dirty="0" err="1"/>
              <a:t>provedor</a:t>
            </a:r>
            <a:r>
              <a:rPr lang="en-US" dirty="0"/>
              <a:t> OIDC. </a:t>
            </a:r>
            <a:r>
              <a:rPr lang="en-US" dirty="0" err="1"/>
              <a:t>Implementa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protocolos</a:t>
            </a:r>
            <a:r>
              <a:rPr lang="en-US" dirty="0"/>
              <a:t> OIDC e OAuth2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981" y="2684776"/>
            <a:ext cx="4154500" cy="2890591"/>
          </a:xfrm>
        </p:spPr>
        <p:txBody>
          <a:bodyPr/>
          <a:lstStyle/>
          <a:p>
            <a:r>
              <a:rPr lang="en-US" dirty="0"/>
              <a:t>Framework OAuth2 &amp; OIDC</a:t>
            </a:r>
          </a:p>
          <a:p>
            <a:r>
              <a:rPr lang="en-US" dirty="0"/>
              <a:t>SSO &amp; Out</a:t>
            </a:r>
          </a:p>
          <a:p>
            <a:r>
              <a:rPr lang="en-US" dirty="0"/>
              <a:t>Auth as a Service</a:t>
            </a:r>
          </a:p>
          <a:p>
            <a:r>
              <a:rPr lang="en-US" dirty="0" err="1"/>
              <a:t>Controle</a:t>
            </a:r>
            <a:r>
              <a:rPr lang="en-US" dirty="0"/>
              <a:t> de </a:t>
            </a:r>
            <a:r>
              <a:rPr lang="en-US" dirty="0" err="1"/>
              <a:t>Acesso</a:t>
            </a:r>
            <a:r>
              <a:rPr lang="en-US" dirty="0"/>
              <a:t> </a:t>
            </a:r>
            <a:r>
              <a:rPr lang="en-US" dirty="0" err="1"/>
              <a:t>às</a:t>
            </a:r>
            <a:r>
              <a:rPr lang="en-US" dirty="0"/>
              <a:t> API’s</a:t>
            </a:r>
          </a:p>
          <a:p>
            <a:r>
              <a:rPr lang="en-US" dirty="0"/>
              <a:t>Federation Gateway</a:t>
            </a:r>
          </a:p>
          <a:p>
            <a:r>
              <a:rPr lang="en-US" dirty="0"/>
              <a:t>Open Source</a:t>
            </a:r>
          </a:p>
          <a:p>
            <a:r>
              <a:rPr lang="en-US" dirty="0" err="1"/>
              <a:t>Altamente</a:t>
            </a:r>
            <a:r>
              <a:rPr lang="en-US" dirty="0"/>
              <a:t> </a:t>
            </a:r>
            <a:r>
              <a:rPr lang="en-US" dirty="0" err="1"/>
              <a:t>Customizável</a:t>
            </a:r>
            <a:endParaRPr lang="en-US" sz="1200" dirty="0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81333" y="0"/>
            <a:ext cx="2209810" cy="619200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07253F-F40C-4CFD-8978-BFC44A0D4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6978" y="2684776"/>
            <a:ext cx="4498999" cy="327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B21F7-6F6E-42B7-80DE-461EDB1E6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pc="300" dirty="0"/>
              <a:t>Auth vs auth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27763-EB31-4168-B3C3-3A2386A0CD0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C424B1-61AE-4CEE-8219-2115982367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err="1"/>
              <a:t>Autenticação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18D34F2-79B8-481B-8A2B-1A26E5E5F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err="1"/>
              <a:t>Autorização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54650DA-A0BA-441C-94EA-6AC3C75D1F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Verificar</a:t>
            </a:r>
            <a:r>
              <a:rPr lang="en-US" dirty="0"/>
              <a:t> </a:t>
            </a:r>
            <a:r>
              <a:rPr lang="en-US" dirty="0" err="1"/>
              <a:t>quem</a:t>
            </a:r>
            <a:r>
              <a:rPr lang="en-US" dirty="0"/>
              <a:t> é </a:t>
            </a:r>
            <a:r>
              <a:rPr lang="en-US" dirty="0" err="1"/>
              <a:t>você</a:t>
            </a:r>
            <a:endParaRPr lang="en-US" dirty="0"/>
          </a:p>
          <a:p>
            <a:r>
              <a:rPr lang="en-US" dirty="0"/>
              <a:t>Uma </a:t>
            </a:r>
            <a:r>
              <a:rPr lang="en-US" dirty="0" err="1"/>
              <a:t>autenticação</a:t>
            </a:r>
            <a:r>
              <a:rPr lang="en-US" dirty="0"/>
              <a:t> </a:t>
            </a:r>
            <a:r>
              <a:rPr lang="en-US" dirty="0" err="1"/>
              <a:t>segura</a:t>
            </a:r>
            <a:r>
              <a:rPr lang="en-US" dirty="0"/>
              <a:t>, </a:t>
            </a:r>
            <a:r>
              <a:rPr lang="en-US" dirty="0" err="1"/>
              <a:t>obrigatóriamente</a:t>
            </a:r>
            <a:r>
              <a:rPr lang="en-US" dirty="0"/>
              <a:t>,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camadas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Single-factor authentication</a:t>
            </a:r>
          </a:p>
          <a:p>
            <a:pPr lvl="1"/>
            <a:r>
              <a:rPr lang="en-US" dirty="0"/>
              <a:t>Two-</a:t>
            </a:r>
            <a:r>
              <a:rPr lang="en-US" dirty="0" err="1"/>
              <a:t>fator</a:t>
            </a:r>
            <a:r>
              <a:rPr lang="en-US" dirty="0"/>
              <a:t> auth</a:t>
            </a:r>
          </a:p>
          <a:p>
            <a:pPr lvl="1"/>
            <a:r>
              <a:rPr lang="en-US" dirty="0"/>
              <a:t>Multi-factor auth</a:t>
            </a:r>
          </a:p>
          <a:p>
            <a:pPr marL="266700" lvl="1" indent="0">
              <a:buNone/>
            </a:pP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7DF100C-47AB-4943-A095-DF7ED4AFC1B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/>
              <a:t>Decidir</a:t>
            </a:r>
            <a:r>
              <a:rPr lang="en-US" dirty="0"/>
              <a:t> se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possui</a:t>
            </a:r>
            <a:r>
              <a:rPr lang="en-US" dirty="0"/>
              <a:t> </a:t>
            </a:r>
            <a:r>
              <a:rPr lang="en-US" dirty="0" err="1"/>
              <a:t>permissão</a:t>
            </a:r>
            <a:r>
              <a:rPr lang="en-US" dirty="0"/>
              <a:t> para </a:t>
            </a:r>
            <a:r>
              <a:rPr lang="en-US" dirty="0" err="1"/>
              <a:t>acessar</a:t>
            </a:r>
            <a:r>
              <a:rPr lang="en-US" dirty="0"/>
              <a:t> um </a:t>
            </a:r>
            <a:r>
              <a:rPr lang="en-US" dirty="0" err="1"/>
              <a:t>determinado</a:t>
            </a:r>
            <a:r>
              <a:rPr lang="en-US" dirty="0"/>
              <a:t> </a:t>
            </a:r>
            <a:r>
              <a:rPr lang="en-US" dirty="0" err="1"/>
              <a:t>recurso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09D99F-0198-4247-B997-34B5D6302E9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8942" y="0"/>
            <a:ext cx="2213057" cy="61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606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6" grpId="0" uiExpand="1" build="p" animBg="1"/>
      <p:bldP spid="5" grpId="0" uiExpand="1" build="p"/>
      <p:bldP spid="7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Bruno">
      <a:majorFont>
        <a:latin typeface="Pirulen Rg"/>
        <a:ea typeface=""/>
        <a:cs typeface=""/>
      </a:majorFont>
      <a:minorFont>
        <a:latin typeface="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C84B30EC-0085-4B02-B549-85261AA7A7FD}" vid="{B38EAA63-7B49-47D5-A9B8-CCF1CC9145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E1D8AE1-AF50-4238-9545-788684540AB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15BD18-190D-4514-9BDF-0746D033B5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19935D-ADE6-42ED-B568-839405AD6ABE}">
  <ds:schemaRefs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0</TotalTime>
  <Words>274</Words>
  <Application>Microsoft Office PowerPoint</Application>
  <PresentationFormat>Widescreen</PresentationFormat>
  <Paragraphs>102</Paragraphs>
  <Slides>16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Corbel</vt:lpstr>
      <vt:lpstr>Gotham Medium</vt:lpstr>
      <vt:lpstr>Pirulen Rg</vt:lpstr>
      <vt:lpstr>Times New Roman</vt:lpstr>
      <vt:lpstr>Office Theme</vt:lpstr>
      <vt:lpstr>Criando APIs Seguras com JWT &amp;  Identity Server v4</vt:lpstr>
      <vt:lpstr>Prazer, Bruno Brito</vt:lpstr>
      <vt:lpstr>Apresentação do PowerPoint</vt:lpstr>
      <vt:lpstr>Apresentação do PowerPoint</vt:lpstr>
      <vt:lpstr>Apresentação do PowerPoint</vt:lpstr>
      <vt:lpstr>Problemas</vt:lpstr>
      <vt:lpstr>IdentityServer4</vt:lpstr>
      <vt:lpstr>IdentityServer4</vt:lpstr>
      <vt:lpstr>Auth vs auth</vt:lpstr>
      <vt:lpstr>Oauth 2.0</vt:lpstr>
      <vt:lpstr>OPenID connect</vt:lpstr>
      <vt:lpstr>JWT</vt:lpstr>
      <vt:lpstr>JWT</vt:lpstr>
      <vt:lpstr>Slide Title</vt:lpstr>
      <vt:lpstr>Obrigado</vt:lpstr>
      <vt:lpstr>JWE Exemplo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2019-06-19T04:56:12Z</dcterms:created>
  <dcterms:modified xsi:type="dcterms:W3CDTF">2019-07-23T12:48:32Z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